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0" r:id="rId6"/>
    <p:sldId id="271" r:id="rId7"/>
    <p:sldId id="275" r:id="rId8"/>
    <p:sldId id="272" r:id="rId9"/>
    <p:sldId id="274" r:id="rId10"/>
    <p:sldId id="267" r:id="rId11"/>
    <p:sldId id="273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2" d="100"/>
          <a:sy n="72" d="100"/>
        </p:scale>
        <p:origin x="660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57DE37D-B738-4817-B751-0C1B86D8B665}" type="datetime1">
              <a:rPr lang="es-ES" smtClean="0"/>
              <a:t>21/04/2021</a:t>
            </a:fld>
            <a:endParaRPr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17BB30D9-D505-4352-B274-A1AB529BC646}" type="datetime1">
              <a:rPr lang="es-ES" smtClean="0"/>
              <a:pPr/>
              <a:t>21/04/2021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293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8309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885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2836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370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C1B432D-78E7-40AE-81C6-52773394A046}" type="datetime1">
              <a:rPr lang="es-ES" smtClean="0"/>
              <a:pPr/>
              <a:t>21/04/2021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E062C603-371F-4D8B-AFB8-8337237C6271}" type="datetime1">
              <a:rPr lang="es-ES" smtClean="0"/>
              <a:pPr algn="r"/>
              <a:t>21/04/2021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AE6EBB-BEC9-4000-8D95-40B44C4E2CA6}" type="datetime1">
              <a:rPr lang="es-ES" smtClean="0"/>
              <a:pPr/>
              <a:t>21/04/2021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CAF1BE7-5365-4137-AE14-A7C362FC891C}" type="datetime1">
              <a:rPr lang="es-ES" smtClean="0"/>
              <a:pPr/>
              <a:t>21/04/2021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CCE83AA6-4601-4BF7-BD54-99DD2B193FD1}" type="datetime1">
              <a:rPr lang="es-ES" smtClean="0"/>
              <a:pPr/>
              <a:t>21/04/2021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08DBE58-23DC-4EE9-8158-B69AC44D4A43}" type="datetime1">
              <a:rPr lang="es-ES" smtClean="0"/>
              <a:pPr/>
              <a:t>21/04/2021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7C2EBBF-D49B-4842-B69E-CE552000DC09}" type="datetime1">
              <a:rPr lang="es-ES" smtClean="0"/>
              <a:pPr/>
              <a:t>21/04/2021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AF364E66-D00E-49A9-9E62-AB0485562249}" type="datetime1">
              <a:rPr lang="es-ES" smtClean="0"/>
              <a:pPr algn="r"/>
              <a:t>21/04/2021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EB92E29-7FB2-4284-9496-FE061DBF8A30}" type="datetime1">
              <a:rPr lang="es-ES" smtClean="0"/>
              <a:pPr/>
              <a:t>21/04/2021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21/04/2021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336" y="4365104"/>
            <a:ext cx="11593288" cy="990957"/>
          </a:xfrm>
        </p:spPr>
        <p:txBody>
          <a:bodyPr rtlCol="0">
            <a:noAutofit/>
          </a:bodyPr>
          <a:lstStyle/>
          <a:p>
            <a:pPr algn="ctr" rtl="0"/>
            <a:r>
              <a:rPr lang="es-MX" b="1" dirty="0">
                <a:effectLst/>
                <a:latin typeface="Algerian" panose="04020705040A02060702" pitchFamily="82" charset="0"/>
                <a:ea typeface="Calibri" panose="020F0502020204030204" pitchFamily="34" charset="0"/>
              </a:rPr>
              <a:t>Herramientas de construcción de compiladores</a:t>
            </a:r>
            <a:endParaRPr lang="es-ES" dirty="0">
              <a:latin typeface="Algerian" panose="04020705040A02060702" pitchFamily="8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23392" y="3212976"/>
            <a:ext cx="10058400" cy="685800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>
                <a:latin typeface="Baskerville Old Face" panose="02020602080505020303" pitchFamily="18" charset="0"/>
              </a:rPr>
              <a:t>Tema: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763" y="2351117"/>
            <a:ext cx="5178762" cy="2376264"/>
          </a:xfrm>
        </p:spPr>
        <p:txBody>
          <a:bodyPr rtlCol="0">
            <a:normAutofit fontScale="90000"/>
          </a:bodyPr>
          <a:lstStyle/>
          <a:p>
            <a:r>
              <a:rPr lang="es-NI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un programa informático que traduce un programa escrito en el lenguaje de programación a otro lenguaje de programación, generando un programa equivalente que la maquina será capaz de interpretar. </a:t>
            </a:r>
            <a:br>
              <a:rPr lang="es-NI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-1608856" y="260648"/>
            <a:ext cx="9144000" cy="841301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000" dirty="0">
                <a:latin typeface="Algerian" panose="04020705040A02060702" pitchFamily="82" charset="0"/>
              </a:rPr>
              <a:t>Compilador </a:t>
            </a:r>
          </a:p>
        </p:txBody>
      </p:sp>
      <p:pic>
        <p:nvPicPr>
          <p:cNvPr id="1026" name="Picture 2" descr="Una introducción a los compiladores: cómo hablar con una computadora  (pre-Siri) | campusMVP.es">
            <a:extLst>
              <a:ext uri="{FF2B5EF4-FFF2-40B4-BE49-F238E27FC236}">
                <a16:creationId xmlns:a16="http://schemas.microsoft.com/office/drawing/2014/main" id="{B413258D-B1CF-4724-9C51-52D15A2F3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670936"/>
            <a:ext cx="6528048" cy="33603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 funcionamiento y comportamiento del compilador | Compiladores">
            <a:extLst>
              <a:ext uri="{FF2B5EF4-FFF2-40B4-BE49-F238E27FC236}">
                <a16:creationId xmlns:a16="http://schemas.microsoft.com/office/drawing/2014/main" id="{875E7214-1BEF-4C4F-8D3A-EE33EAC6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5" y="4385275"/>
            <a:ext cx="5610810" cy="225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43EA77C-F0DE-4FBC-8B24-4276E3DCBD65}"/>
              </a:ext>
            </a:extLst>
          </p:cNvPr>
          <p:cNvSpPr txBox="1">
            <a:spLocks/>
          </p:cNvSpPr>
          <p:nvPr/>
        </p:nvSpPr>
        <p:spPr>
          <a:xfrm>
            <a:off x="6821691" y="4221088"/>
            <a:ext cx="5178762" cy="2376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s-NI" sz="29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NI" sz="29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 función importante del compilador es reportar cualquier error en el programa fuente que detecte durante el proceso de traducción. </a:t>
            </a:r>
            <a:endParaRPr lang="es-ES" sz="2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455715"/>
            <a:ext cx="9144000" cy="1143000"/>
          </a:xfrm>
        </p:spPr>
        <p:txBody>
          <a:bodyPr rtlCol="0">
            <a:normAutofit fontScale="90000"/>
          </a:bodyPr>
          <a:lstStyle/>
          <a:p>
            <a:pPr algn="ctr">
              <a:spcBef>
                <a:spcPts val="0"/>
              </a:spcBef>
              <a:buClr>
                <a:schemeClr val="accent1"/>
              </a:buClr>
            </a:pPr>
            <a:r>
              <a:rPr lang="es-MX" sz="4000" dirty="0">
                <a:latin typeface="Algerian" panose="04020705040A02060702" pitchFamily="82" charset="0"/>
                <a:ea typeface="+mn-ea"/>
                <a:cs typeface="+mn-cs"/>
              </a:rPr>
              <a:t>Herramientas para la construcción de compiladores</a:t>
            </a:r>
            <a:endParaRPr lang="es-ES" sz="4000" dirty="0"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9855A3C-504A-4B8D-82B9-0673E2E3A4DF}"/>
              </a:ext>
            </a:extLst>
          </p:cNvPr>
          <p:cNvSpPr txBox="1"/>
          <p:nvPr/>
        </p:nvSpPr>
        <p:spPr>
          <a:xfrm>
            <a:off x="1844982" y="1330741"/>
            <a:ext cx="11990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001133"/>
                </a:solidFill>
                <a:effectLst/>
                <a:latin typeface="Helvetica Neue"/>
              </a:rPr>
              <a:t> </a:t>
            </a:r>
            <a:endParaRPr lang="es-NI" sz="24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C9A3B2-FFFC-462F-93C7-D5A883F4C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1863744"/>
            <a:ext cx="3096344" cy="446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5D5394D-A496-4B12-BF1D-8CDE79031385}"/>
              </a:ext>
            </a:extLst>
          </p:cNvPr>
          <p:cNvSpPr txBox="1"/>
          <p:nvPr/>
        </p:nvSpPr>
        <p:spPr>
          <a:xfrm>
            <a:off x="407368" y="1713218"/>
            <a:ext cx="8424936" cy="476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ESTE SISTEMAS  NOS AYUDA PARA ESCRIBIR COMPILADORES.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latin typeface="Arial" panose="020B0604020202020204" pitchFamily="34" charset="0"/>
                <a:cs typeface="Times New Roman" panose="02020603050405020304" pitchFamily="18" charset="0"/>
              </a:rPr>
              <a:t>- Es el componente de componente para  generar compiladores  y sistema generadores de traductores.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MX" sz="2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HERRAMIENTAS GENERALES PARA EL DISEÑO AUTOMÁTICO DE COMPONENTES ESPECIFICO DE UN COMPILADOR.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s-MX" sz="2400" dirty="0">
                <a:latin typeface="Arial" panose="020B0604020202020204" pitchFamily="34" charset="0"/>
                <a:cs typeface="Times New Roman" panose="02020603050405020304" pitchFamily="18" charset="0"/>
              </a:rPr>
              <a:t>Utiliza un lenguaje específico para especificar e implementar los componentes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s-MX" sz="2400" dirty="0">
                <a:latin typeface="Arial" panose="020B0604020202020204" pitchFamily="34" charset="0"/>
                <a:cs typeface="Times New Roman" panose="02020603050405020304" pitchFamily="18" charset="0"/>
              </a:rPr>
              <a:t>Oculta detalles de algoritmo de generación.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s-MX" sz="2400" dirty="0">
                <a:latin typeface="Arial" panose="020B0604020202020204" pitchFamily="34" charset="0"/>
                <a:cs typeface="Times New Roman" panose="02020603050405020304" pitchFamily="18" charset="0"/>
              </a:rPr>
              <a:t>Producen componente que se puede integrar al resto del compilador.</a:t>
            </a:r>
            <a:endParaRPr lang="es-NI" sz="24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85CCC1D-4735-4A9B-A2E0-167D9BFA4DC3}"/>
              </a:ext>
            </a:extLst>
          </p:cNvPr>
          <p:cNvSpPr txBox="1">
            <a:spLocks/>
          </p:cNvSpPr>
          <p:nvPr/>
        </p:nvSpPr>
        <p:spPr>
          <a:xfrm>
            <a:off x="1524000" y="-32501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accent1"/>
              </a:buClr>
            </a:pPr>
            <a:r>
              <a:rPr lang="es-ES" sz="4000" dirty="0">
                <a:latin typeface="Algerian" panose="04020705040A02060702" pitchFamily="82" charset="0"/>
                <a:ea typeface="+mn-ea"/>
                <a:cs typeface="+mn-cs"/>
              </a:rPr>
              <a:t>Fases de un compilador</a:t>
            </a:r>
          </a:p>
        </p:txBody>
      </p:sp>
      <p:pic>
        <p:nvPicPr>
          <p:cNvPr id="10" name="Fases de compilador">
            <a:hlinkClick r:id="" action="ppaction://media"/>
            <a:extLst>
              <a:ext uri="{FF2B5EF4-FFF2-40B4-BE49-F238E27FC236}">
                <a16:creationId xmlns:a16="http://schemas.microsoft.com/office/drawing/2014/main" id="{8D5BF3DE-2D33-4174-A536-DB632F0421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360" y="1052736"/>
            <a:ext cx="7586662" cy="4968552"/>
          </a:xfr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D66430F-AA3D-4374-8EBE-55A0DE5D000C}"/>
              </a:ext>
            </a:extLst>
          </p:cNvPr>
          <p:cNvSpPr/>
          <p:nvPr/>
        </p:nvSpPr>
        <p:spPr>
          <a:xfrm>
            <a:off x="8265437" y="817984"/>
            <a:ext cx="3600400" cy="60400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Preprocesamiento: 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Transformaciones al Archivo Fuente, previas a la Compilación.</a:t>
            </a:r>
            <a:endParaRPr lang="es-NI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Léxico: 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Reconocimiento de los Elementos del Lenguaje.</a:t>
            </a:r>
            <a:endParaRPr lang="es-NI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Sintáctico: 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Reconocimiento de la Estructura del Lenguaje.</a:t>
            </a:r>
            <a:endParaRPr lang="es-NI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Análisis Semántico: 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Reconocimiento de la coherencia de la Entrada.</a:t>
            </a:r>
            <a:endParaRPr lang="es-NI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Generación de Código Intermedio: 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Transformación de la Entrada en una representación de código intermedio</a:t>
            </a: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una máquina abstracta.</a:t>
            </a:r>
            <a:endParaRPr lang="es-NI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Optimización de Código: 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Mejoras a la representación intermedia que resulten en un código más</a:t>
            </a:r>
            <a:endParaRPr lang="es-NI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rápido de ejecutar.</a:t>
            </a:r>
            <a:endParaRPr lang="es-NI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Generación de Código: 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Transformación del código intermedio en código objeto.</a:t>
            </a:r>
            <a:endParaRPr lang="es-NI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Depuración: </a:t>
            </a:r>
            <a:r>
              <a:rPr lang="es-MX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Reconocimiento de Errores</a:t>
            </a:r>
            <a:endParaRPr lang="es-NI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4135898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D15F9C3-8E1A-4288-A3EA-6C633FCB9A9A}"/>
              </a:ext>
            </a:extLst>
          </p:cNvPr>
          <p:cNvSpPr txBox="1"/>
          <p:nvPr/>
        </p:nvSpPr>
        <p:spPr>
          <a:xfrm>
            <a:off x="407368" y="1124744"/>
            <a:ext cx="1116124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GENERADORES DE ANALIZADORES SINTÁCTICOS</a:t>
            </a:r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/>
              <a:t>Esto produce AS a partir de una gramática de contexto hoy en día es una de la fase más fácil de aplicar.</a:t>
            </a:r>
          </a:p>
          <a:p>
            <a:endParaRPr lang="es-NI" dirty="0"/>
          </a:p>
          <a:p>
            <a:r>
              <a:rPr lang="es-MX" b="1" dirty="0"/>
              <a:t>GENERADORES DE ANALIZADOR LEXICO</a:t>
            </a:r>
            <a:endParaRPr lang="es-MX" dirty="0"/>
          </a:p>
          <a:p>
            <a:pPr marL="285750" indent="-285750">
              <a:buFontTx/>
              <a:buChar char="-"/>
            </a:pPr>
            <a:r>
              <a:rPr lang="es-NI" dirty="0"/>
              <a:t>Producen AL a partir de una especificación en expresiones regulares. El AL resultante es un autómata finito.</a:t>
            </a:r>
          </a:p>
          <a:p>
            <a:endParaRPr lang="es-NI" dirty="0"/>
          </a:p>
          <a:p>
            <a:r>
              <a:rPr lang="es-MX" b="1" dirty="0"/>
              <a:t>DISPOSITIVOS DE TRADUCCION DIRIGIDA POR LA SINTAXIS</a:t>
            </a:r>
          </a:p>
          <a:p>
            <a:pPr marL="285750" indent="-285750">
              <a:buFontTx/>
              <a:buChar char="-"/>
            </a:pPr>
            <a:r>
              <a:rPr lang="es-MX" dirty="0"/>
              <a:t>Producen grupo de rutinas que recorren el árbol AS generando código intermedio.</a:t>
            </a:r>
          </a:p>
          <a:p>
            <a:endParaRPr lang="es-NI" dirty="0"/>
          </a:p>
          <a:p>
            <a:r>
              <a:rPr lang="es-MX" b="1" dirty="0"/>
              <a:t>GENERADORES AUTOMATICOS DE CÓDIGO</a:t>
            </a:r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/>
              <a:t>Son las proporciones en código intermedio que remplaza por plantilla que representa las instrucciones del lenguaje de máquina.</a:t>
            </a:r>
          </a:p>
          <a:p>
            <a:pPr marL="285750" indent="-285750">
              <a:buFontTx/>
              <a:buChar char="-"/>
            </a:pPr>
            <a:endParaRPr lang="es-NI" dirty="0"/>
          </a:p>
          <a:p>
            <a:r>
              <a:rPr lang="es-MX" b="1" dirty="0"/>
              <a:t>MOTORES DE ANÁLISIS DE FLUJOS DE DATOS</a:t>
            </a:r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/>
              <a:t>Es información de los valores que se trasmite de una parte a otra del programa.</a:t>
            </a:r>
          </a:p>
          <a:p>
            <a:pPr marL="285750" indent="-285750">
              <a:buFontTx/>
              <a:buChar char="-"/>
            </a:pPr>
            <a:r>
              <a:rPr lang="es-MX" dirty="0"/>
              <a:t>El análisis de fe flujo de datos de un programa es la clave de automatización del código.</a:t>
            </a:r>
          </a:p>
          <a:p>
            <a:endParaRPr lang="es-NI" dirty="0"/>
          </a:p>
          <a:p>
            <a:r>
              <a:rPr lang="es-MX" b="1" dirty="0"/>
              <a:t>KITS</a:t>
            </a:r>
            <a:endParaRPr lang="es-MX" dirty="0"/>
          </a:p>
          <a:p>
            <a:r>
              <a:rPr lang="es-MX" dirty="0"/>
              <a:t>-  Es un conjunto de herramientas para la construcción de compiladores, que proporcionan un conjunto integrado de rutinas para construir varias fases de un compilador.</a:t>
            </a:r>
            <a:endParaRPr lang="es-NI" dirty="0"/>
          </a:p>
          <a:p>
            <a:endParaRPr lang="es-NI" sz="24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03A7C2F-0F9B-4E84-A356-5A6B9E8F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315416"/>
            <a:ext cx="9144000" cy="1143000"/>
          </a:xfrm>
        </p:spPr>
        <p:txBody>
          <a:bodyPr rtlCol="0">
            <a:normAutofit/>
          </a:bodyPr>
          <a:lstStyle/>
          <a:p>
            <a:pPr algn="ctr">
              <a:spcBef>
                <a:spcPts val="0"/>
              </a:spcBef>
              <a:buClr>
                <a:schemeClr val="accent1"/>
              </a:buClr>
            </a:pPr>
            <a:r>
              <a:rPr lang="es-MX" sz="4000" dirty="0">
                <a:latin typeface="Algerian" panose="04020705040A02060702" pitchFamily="82" charset="0"/>
                <a:ea typeface="+mn-ea"/>
                <a:cs typeface="+mn-cs"/>
              </a:rPr>
              <a:t>Herramientas De uso común</a:t>
            </a:r>
            <a:endParaRPr lang="es-ES" sz="4000" dirty="0">
              <a:latin typeface="Algerian" panose="04020705040A02060702" pitchFamily="8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4E2FB41-2C65-43F9-B152-05D6E907D1CC}"/>
              </a:ext>
            </a:extLst>
          </p:cNvPr>
          <p:cNvSpPr txBox="1"/>
          <p:nvPr/>
        </p:nvSpPr>
        <p:spPr>
          <a:xfrm>
            <a:off x="1991544" y="116632"/>
            <a:ext cx="8208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dirty="0">
                <a:solidFill>
                  <a:schemeClr val="accent1"/>
                </a:solidFill>
                <a:latin typeface="Algerian" panose="04020705040A02060702" pitchFamily="82" charset="0"/>
              </a:rPr>
              <a:t>Herramientas Mas usada para la construcción de compiladores</a:t>
            </a:r>
            <a:endParaRPr lang="es-NI" sz="3600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742D9C-23A5-4526-8EEA-22AA7D73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3573016"/>
            <a:ext cx="2520280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4825B39-2FD7-4DB3-BAEE-580D1B0B46E3}"/>
              </a:ext>
            </a:extLst>
          </p:cNvPr>
          <p:cNvSpPr/>
          <p:nvPr/>
        </p:nvSpPr>
        <p:spPr>
          <a:xfrm>
            <a:off x="1199456" y="2492896"/>
            <a:ext cx="7272808" cy="36724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LEX Y YACC</a:t>
            </a:r>
            <a:endParaRPr lang="es-NI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C6C7185-0409-4688-BC9D-EF02EA220B3F}"/>
              </a:ext>
            </a:extLst>
          </p:cNvPr>
          <p:cNvSpPr/>
          <p:nvPr/>
        </p:nvSpPr>
        <p:spPr>
          <a:xfrm>
            <a:off x="1091444" y="1856994"/>
            <a:ext cx="7488832" cy="4320480"/>
          </a:xfrm>
          <a:prstGeom prst="roundRect">
            <a:avLst>
              <a:gd name="adj" fmla="val 21268"/>
            </a:avLst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3200" b="1" dirty="0"/>
              <a:t>Lex y YACC</a:t>
            </a:r>
          </a:p>
          <a:p>
            <a:pPr algn="ctr"/>
            <a:endParaRPr lang="es-MX" sz="3200" b="1" dirty="0"/>
          </a:p>
          <a:p>
            <a:pPr marL="342900" indent="-342900" algn="ctr">
              <a:buFontTx/>
              <a:buChar char="-"/>
            </a:pPr>
            <a:r>
              <a:rPr lang="es-MX" sz="2000" dirty="0"/>
              <a:t>Son herramientas que nos permiten desarrollar componente a la mayor parte de un compilador.</a:t>
            </a:r>
          </a:p>
          <a:p>
            <a:pPr marL="342900" indent="-342900" algn="ctr">
              <a:buFontTx/>
              <a:buChar char="-"/>
            </a:pPr>
            <a:endParaRPr lang="es-MX" sz="2000" dirty="0"/>
          </a:p>
          <a:p>
            <a:pPr marL="342900" indent="-342900" algn="ctr">
              <a:buFontTx/>
              <a:buChar char="-"/>
            </a:pPr>
            <a:r>
              <a:rPr lang="es-MX" sz="2000" dirty="0"/>
              <a:t>Y son un recurso invaluable para el profesional y para investigador.</a:t>
            </a:r>
          </a:p>
          <a:p>
            <a:pPr marL="342900" indent="-342900" algn="ctr">
              <a:buFontTx/>
              <a:buChar char="-"/>
            </a:pPr>
            <a:endParaRPr lang="es-MX" sz="2000" dirty="0"/>
          </a:p>
          <a:p>
            <a:pPr marL="342900" indent="-342900" algn="ctr">
              <a:buFontTx/>
              <a:buChar char="-"/>
            </a:pPr>
            <a:r>
              <a:rPr lang="es-MX" sz="2000" dirty="0"/>
              <a:t>También existen paquetes de freeware.</a:t>
            </a:r>
          </a:p>
        </p:txBody>
      </p:sp>
    </p:spTree>
    <p:extLst>
      <p:ext uri="{BB962C8B-B14F-4D97-AF65-F5344CB8AC3E}">
        <p14:creationId xmlns:p14="http://schemas.microsoft.com/office/powerpoint/2010/main" val="3495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D99DCF3F-4DB3-4B83-97D1-04BB57BE9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87159"/>
              </p:ext>
            </p:extLst>
          </p:nvPr>
        </p:nvGraphicFramePr>
        <p:xfrm>
          <a:off x="695400" y="1471383"/>
          <a:ext cx="10801200" cy="5195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00">
                  <a:extLst>
                    <a:ext uri="{9D8B030D-6E8A-4147-A177-3AD203B41FA5}">
                      <a16:colId xmlns:a16="http://schemas.microsoft.com/office/drawing/2014/main" val="3583741028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3387010703"/>
                    </a:ext>
                  </a:extLst>
                </a:gridCol>
              </a:tblGrid>
              <a:tr h="439249">
                <a:tc>
                  <a:txBody>
                    <a:bodyPr/>
                    <a:lstStyle/>
                    <a:p>
                      <a:pPr algn="l"/>
                      <a:r>
                        <a:rPr lang="es-NI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</a:rPr>
                        <a:t>Herramienta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NI" sz="1800" b="1" kern="1200" dirty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37919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Bison</a:t>
                      </a:r>
                      <a:endParaRPr lang="es-N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Generador de Analizadores Sintácticos Ascendentes tipo YACC</a:t>
                      </a:r>
                      <a:endParaRPr lang="es-N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396324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COCO/R</a:t>
                      </a:r>
                      <a:endParaRPr lang="es-N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Generador de Analizadores Léxicos y Sintácticos Descendentes Recursivos</a:t>
                      </a:r>
                      <a:endParaRPr lang="es-N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218105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endParaRPr lang="es-N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Generador de Analizadores Léxicos tipo Lex</a:t>
                      </a:r>
                      <a:endParaRPr lang="es-N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008998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l"/>
                      <a:r>
                        <a:rPr lang="es-MX" dirty="0"/>
                        <a:t>Lex</a:t>
                      </a:r>
                      <a:endParaRPr lang="es-N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Generador de Analizadores Léxicos</a:t>
                      </a:r>
                      <a:endParaRPr lang="es-N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657867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SDGLL1</a:t>
                      </a:r>
                      <a:endParaRPr lang="es-N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Sistema Detector de Gramáticas LL</a:t>
                      </a:r>
                      <a:endParaRPr lang="es-N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79827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TS 2006</a:t>
                      </a:r>
                      <a:endParaRPr lang="es-N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Tipo abstracto de datos Tabla de Símbolos de uso sencillo.</a:t>
                      </a:r>
                      <a:endParaRPr lang="es-N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322025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TS</a:t>
                      </a:r>
                      <a:endParaRPr lang="es-N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Tipo abstracto de datos Tabla de Símbolos</a:t>
                      </a:r>
                      <a:endParaRPr lang="es-N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238234"/>
                  </a:ext>
                </a:extLst>
              </a:tr>
              <a:tr h="439249"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TS-OO</a:t>
                      </a:r>
                      <a:endParaRPr lang="es-N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Tipo abstracto de datos Tabla de Símbolos</a:t>
                      </a:r>
                      <a:endParaRPr lang="es-N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261847"/>
                  </a:ext>
                </a:extLst>
              </a:tr>
              <a:tr h="572027"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YACC</a:t>
                      </a:r>
                      <a:endParaRPr lang="es-N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NI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Generador de Analizadores Sintácticos Ascendentes LR(1)</a:t>
                      </a:r>
                      <a:endParaRPr lang="es-N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987566"/>
                  </a:ext>
                </a:extLst>
              </a:tr>
            </a:tbl>
          </a:graphicData>
        </a:graphic>
      </p:graphicFrame>
      <p:sp>
        <p:nvSpPr>
          <p:cNvPr id="13" name="Título 1">
            <a:extLst>
              <a:ext uri="{FF2B5EF4-FFF2-40B4-BE49-F238E27FC236}">
                <a16:creationId xmlns:a16="http://schemas.microsoft.com/office/drawing/2014/main" id="{0FF84B29-9713-431A-BD11-E00D150D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171400"/>
            <a:ext cx="9144000" cy="1143000"/>
          </a:xfrm>
        </p:spPr>
        <p:txBody>
          <a:bodyPr rtlCol="0">
            <a:normAutofit/>
          </a:bodyPr>
          <a:lstStyle/>
          <a:p>
            <a:pPr algn="ctr">
              <a:spcBef>
                <a:spcPts val="0"/>
              </a:spcBef>
              <a:buClr>
                <a:schemeClr val="accent1"/>
              </a:buClr>
            </a:pPr>
            <a:r>
              <a:rPr lang="es-MX" sz="4000" dirty="0">
                <a:latin typeface="Algerian" panose="04020705040A02060702" pitchFamily="82" charset="0"/>
                <a:ea typeface="+mn-ea"/>
                <a:cs typeface="+mn-cs"/>
              </a:rPr>
              <a:t>Herramientas Tradicionales </a:t>
            </a:r>
            <a:endParaRPr lang="es-ES" sz="4000" dirty="0">
              <a:latin typeface="Algerian" panose="04020705040A02060702" pitchFamily="8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E9513-0D70-49DC-84C5-793FCD13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40" y="2857500"/>
            <a:ext cx="4860032" cy="1143000"/>
          </a:xfrm>
        </p:spPr>
        <p:txBody>
          <a:bodyPr>
            <a:noAutofit/>
          </a:bodyPr>
          <a:lstStyle/>
          <a:p>
            <a:r>
              <a:rPr lang="es-MX" sz="9600" dirty="0">
                <a:solidFill>
                  <a:schemeClr val="bg2">
                    <a:lumMod val="20000"/>
                    <a:lumOff val="80000"/>
                  </a:schemeClr>
                </a:solidFill>
                <a:latin typeface="Blackadder ITC" panose="04020505051007020D02" pitchFamily="82" charset="0"/>
              </a:rPr>
              <a:t>FIN</a:t>
            </a:r>
            <a:endParaRPr lang="es-NI" sz="9600" dirty="0">
              <a:solidFill>
                <a:schemeClr val="bg2">
                  <a:lumMod val="20000"/>
                  <a:lumOff val="80000"/>
                </a:schemeClr>
              </a:solidFill>
              <a:latin typeface="Blackadder ITC" panose="04020505051007020D02" pitchFamily="82" charset="0"/>
            </a:endParaRPr>
          </a:p>
        </p:txBody>
      </p:sp>
      <p:pic>
        <p:nvPicPr>
          <p:cNvPr id="3074" name="Picture 2" descr="Concepto de compilador Intérprete Fases de un Compilador Herramientas de  construcción de Compiladores - PDF Descargar libre">
            <a:extLst>
              <a:ext uri="{FF2B5EF4-FFF2-40B4-BE49-F238E27FC236}">
                <a16:creationId xmlns:a16="http://schemas.microsoft.com/office/drawing/2014/main" id="{558044A1-7B6F-47BE-B3CB-7CC40852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4509120"/>
            <a:ext cx="1008112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quipo informático 16 × 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91_TF02901026_TF02901026.potx" id="{542403D4-CC65-4431-A4E3-55163509A0B1}" vid="{AF8CDC02-FD01-4345-AAA1-0E99693BFDBD}"/>
    </a:ext>
  </a:extLst>
</a:theme>
</file>

<file path=ppt/theme/theme2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536</Words>
  <Application>Microsoft Office PowerPoint</Application>
  <PresentationFormat>Panorámica</PresentationFormat>
  <Paragraphs>79</Paragraphs>
  <Slides>8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8" baseType="lpstr">
      <vt:lpstr>Algerian</vt:lpstr>
      <vt:lpstr>Arial</vt:lpstr>
      <vt:lpstr>Arial Black</vt:lpstr>
      <vt:lpstr>Baskerville Old Face</vt:lpstr>
      <vt:lpstr>Blackadder ITC</vt:lpstr>
      <vt:lpstr>Calibri</vt:lpstr>
      <vt:lpstr>Candara</vt:lpstr>
      <vt:lpstr>Consolas</vt:lpstr>
      <vt:lpstr>Helvetica Neue</vt:lpstr>
      <vt:lpstr>Equipo informático 16 × 9</vt:lpstr>
      <vt:lpstr>Herramientas de construcción de compiladores</vt:lpstr>
      <vt:lpstr>Es un programa informático que traduce un programa escrito en el lenguaje de programación a otro lenguaje de programación, generando un programa equivalente que la maquina será capaz de interpretar.  </vt:lpstr>
      <vt:lpstr>Herramientas para la construcción de compiladores</vt:lpstr>
      <vt:lpstr>Presentación de PowerPoint</vt:lpstr>
      <vt:lpstr>Herramientas De uso común</vt:lpstr>
      <vt:lpstr>Presentación de PowerPoint</vt:lpstr>
      <vt:lpstr>Herramientas Tradicionales 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de construcción de compiladores</dc:title>
  <dc:creator>Jorge Rivera</dc:creator>
  <cp:lastModifiedBy>Jorge Rivera</cp:lastModifiedBy>
  <cp:revision>25</cp:revision>
  <dcterms:created xsi:type="dcterms:W3CDTF">2021-04-20T01:36:16Z</dcterms:created>
  <dcterms:modified xsi:type="dcterms:W3CDTF">2021-04-22T02:42:10Z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